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13"/>
  </p:notesMasterIdLst>
  <p:sldIdLst>
    <p:sldId id="256" r:id="rId2"/>
    <p:sldId id="399" r:id="rId3"/>
    <p:sldId id="394" r:id="rId4"/>
    <p:sldId id="404" r:id="rId5"/>
    <p:sldId id="400" r:id="rId6"/>
    <p:sldId id="406" r:id="rId7"/>
    <p:sldId id="405" r:id="rId8"/>
    <p:sldId id="401" r:id="rId9"/>
    <p:sldId id="402" r:id="rId10"/>
    <p:sldId id="403" r:id="rId11"/>
    <p:sldId id="408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УшаковДмитрий" initials="УД" lastIdx="6" clrIdx="0"/>
  <p:cmAuthor id="1" name="БакунинПавел" initials="БП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DC8FD"/>
    <a:srgbClr val="8EDAFC"/>
    <a:srgbClr val="6DD9FF"/>
    <a:srgbClr val="DEEDFA"/>
    <a:srgbClr val="D5E8F9"/>
    <a:srgbClr val="E7F6D2"/>
    <a:srgbClr val="C4EA92"/>
    <a:srgbClr val="79D9B4"/>
    <a:srgbClr val="52DACA"/>
    <a:srgbClr val="65E1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95" autoAdjust="0"/>
    <p:restoredTop sz="86473" autoAdjust="0"/>
  </p:normalViewPr>
  <p:slideViewPr>
    <p:cSldViewPr snapToGrid="0">
      <p:cViewPr varScale="1">
        <p:scale>
          <a:sx n="89" d="100"/>
          <a:sy n="89" d="100"/>
        </p:scale>
        <p:origin x="-348" y="-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99294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898884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8" name="Google Shape;18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39737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0" name="Google Shape;1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10357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0" name="Google Shape;1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103575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 smtClean="0"/>
              <a:t>ФП «Цифровая образовательная среда» НП «Образование»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 smtClean="0"/>
              <a:t>ФП «Цифровое государственное</a:t>
            </a:r>
            <a:r>
              <a:rPr lang="ru-RU" baseline="0" dirty="0" smtClean="0"/>
              <a:t> управление» НП «Цифровая экономика Российской Федерации»</a:t>
            </a:r>
            <a:endParaRPr lang="ru-RU" dirty="0" smtClean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ФП «Цифровая образовательная среда» НП «Образование»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ФП «Цифровое государственное</a:t>
            </a:r>
            <a:r>
              <a:rPr lang="ru-RU" baseline="0" dirty="0" smtClean="0"/>
              <a:t> управление» НП «Цифровая экономика Российской Федерации»</a:t>
            </a:r>
            <a:endParaRPr dirty="0"/>
          </a:p>
        </p:txBody>
      </p:sp>
      <p:sp>
        <p:nvSpPr>
          <p:cNvPr id="317" name="Google Shape;3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291905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440a17c587_0_142:notes"/>
          <p:cNvSpPr txBox="1">
            <a:spLocks noGrp="1"/>
          </p:cNvSpPr>
          <p:nvPr>
            <p:ph type="body" idx="1"/>
          </p:nvPr>
        </p:nvSpPr>
        <p:spPr>
          <a:xfrm>
            <a:off x="685493" y="4342944"/>
            <a:ext cx="5487000" cy="411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 smtClean="0"/>
              <a:t>ФП «Цифровая образовательная среда» НП «Образование»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dirty="0" smtClean="0"/>
              <a:t>ФП «Кадры для цифровой экономики» НП «Цифровая экономика Российской Федерации»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1" name="Google Shape;461;g440a17c587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331359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DE1AA-2E76-4564-8B90-34994DEB0D57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30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BE7A63-71F1-3A4C-B334-D74DF8A15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EFFE9CB-6CFF-764F-AF05-4C1729F88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08280B-4D97-5D41-84D2-2AF834B5B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FB09C-555D-524A-A780-3D869888EDFA}" type="datetimeFigureOut">
              <a:rPr lang="ru-RU" smtClean="0"/>
              <a:pPr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8C4BD1-B14C-AC41-8E12-16656E25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86254C-1A6B-184B-B11A-8B2302BA6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C57D-6CA9-B34D-B9EF-EAE4AFE19B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639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72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m.shirokov@nd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ata\Документы\Презентации\ИРТех\1\Новая папка\1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7621"/>
            <a:ext cx="9144000" cy="515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64;p25"/>
          <p:cNvSpPr txBox="1"/>
          <p:nvPr/>
        </p:nvSpPr>
        <p:spPr>
          <a:xfrm>
            <a:off x="942109" y="768926"/>
            <a:ext cx="4475018" cy="2313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2100" b="1" dirty="0" smtClean="0">
                <a:solidFill>
                  <a:srgbClr val="FFFF00"/>
                </a:solidFill>
              </a:rPr>
              <a:t>Digital Educational Environment</a:t>
            </a:r>
          </a:p>
          <a:p>
            <a:pPr lvl="0"/>
            <a:endParaRPr lang="en-US" sz="1600" i="1" dirty="0" smtClean="0">
              <a:solidFill>
                <a:srgbClr val="FFFF00"/>
              </a:solidFill>
            </a:endParaRPr>
          </a:p>
          <a:p>
            <a:pPr lvl="0"/>
            <a:r>
              <a:rPr lang="en-US" sz="1600" i="1" dirty="0" smtClean="0">
                <a:solidFill>
                  <a:srgbClr val="FFFF00"/>
                </a:solidFill>
              </a:rPr>
              <a:t>Systemic approach to the education system transformation at school – region – country levels</a:t>
            </a:r>
          </a:p>
          <a:p>
            <a:pPr lvl="0"/>
            <a:endParaRPr lang="en-US" sz="1600" i="1" dirty="0" smtClean="0">
              <a:solidFill>
                <a:srgbClr val="FFFF00"/>
              </a:solidFill>
            </a:endParaRPr>
          </a:p>
          <a:p>
            <a:pPr lvl="0"/>
            <a:r>
              <a:rPr lang="en-US" sz="1200" dirty="0" smtClean="0">
                <a:solidFill>
                  <a:srgbClr val="FFFF00"/>
                </a:solidFill>
              </a:rPr>
              <a:t>Maxim Shirokov</a:t>
            </a:r>
          </a:p>
          <a:p>
            <a:pPr lvl="0"/>
            <a:r>
              <a:rPr lang="en-US" sz="1200" dirty="0" smtClean="0">
                <a:solidFill>
                  <a:srgbClr val="FFFF00"/>
                </a:solidFill>
              </a:rPr>
              <a:t>Strategic Development Director</a:t>
            </a:r>
          </a:p>
          <a:p>
            <a:pPr lvl="0"/>
            <a:endParaRPr lang="ru-RU" sz="1200" dirty="0" smtClean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19508" cy="485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7" descr="C:\Users\dshershavin\Desktop\2_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24272"/>
            <a:ext cx="9154098" cy="41922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91;p27"/>
          <p:cNvSpPr txBox="1"/>
          <p:nvPr/>
        </p:nvSpPr>
        <p:spPr>
          <a:xfrm>
            <a:off x="0" y="116235"/>
            <a:ext cx="8165306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lvl="0"/>
            <a:endParaRPr lang="ru-RU" sz="1800" b="1" dirty="0" smtClean="0">
              <a:solidFill>
                <a:srgbClr val="0070C0"/>
              </a:solidFill>
            </a:endParaRPr>
          </a:p>
          <a:p>
            <a:pPr lvl="0"/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61" name="Google Shape;490;p43"/>
          <p:cNvSpPr txBox="1"/>
          <p:nvPr/>
        </p:nvSpPr>
        <p:spPr>
          <a:xfrm>
            <a:off x="4371975" y="639507"/>
            <a:ext cx="4686300" cy="426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dirty="0" smtClean="0"/>
              <a:t>A Group of Companies focused on Holistic </a:t>
            </a:r>
            <a:r>
              <a:rPr lang="en-US" sz="1100" b="1" dirty="0" smtClean="0"/>
              <a:t>Digital Education </a:t>
            </a:r>
            <a:r>
              <a:rPr lang="en-US" sz="1100" dirty="0" smtClean="0"/>
              <a:t>Solutions </a:t>
            </a:r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endParaRPr lang="en-US" sz="1100" dirty="0" smtClean="0"/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dirty="0" smtClean="0"/>
              <a:t>Education </a:t>
            </a:r>
            <a:r>
              <a:rPr lang="en-US" sz="1100" b="1" dirty="0" smtClean="0"/>
              <a:t>Segments</a:t>
            </a:r>
            <a:r>
              <a:rPr lang="en-US" sz="1100" dirty="0" smtClean="0"/>
              <a:t>: Pre-School, Primary &amp; Secondary, Vocational, Higher &amp; Corporate</a:t>
            </a:r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endParaRPr lang="en-US" sz="1100" dirty="0" smtClean="0"/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dirty="0" smtClean="0"/>
              <a:t>The Solution Components: Multimedia Interactive Learning </a:t>
            </a:r>
            <a:r>
              <a:rPr lang="en-US" sz="1100" b="1" dirty="0" smtClean="0"/>
              <a:t>Content</a:t>
            </a:r>
            <a:r>
              <a:rPr lang="en-US" sz="1100" dirty="0" smtClean="0"/>
              <a:t>, Education Management Information Systems (</a:t>
            </a:r>
            <a:r>
              <a:rPr lang="en-US" sz="1100" b="1" dirty="0" smtClean="0"/>
              <a:t>EMIS</a:t>
            </a:r>
            <a:r>
              <a:rPr lang="en-US" sz="1100" dirty="0" smtClean="0"/>
              <a:t>), E-Systems for </a:t>
            </a:r>
            <a:r>
              <a:rPr lang="en-US" sz="1100" b="1" dirty="0" smtClean="0"/>
              <a:t>Teacher Professional Development</a:t>
            </a:r>
            <a:r>
              <a:rPr lang="en-US" sz="1100" dirty="0" smtClean="0"/>
              <a:t>, Digital (</a:t>
            </a:r>
            <a:r>
              <a:rPr lang="en-US" sz="1100" dirty="0" err="1" smtClean="0"/>
              <a:t>Blockchain</a:t>
            </a:r>
            <a:r>
              <a:rPr lang="en-US" sz="1100" dirty="0" smtClean="0"/>
              <a:t>-based) </a:t>
            </a:r>
            <a:r>
              <a:rPr lang="en-US" sz="1100" b="1" dirty="0" smtClean="0"/>
              <a:t>Documents</a:t>
            </a:r>
            <a:r>
              <a:rPr lang="en-US" sz="1100" dirty="0" smtClean="0"/>
              <a:t>, etc.  </a:t>
            </a:r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endParaRPr lang="en-US" sz="1100" dirty="0" smtClean="0"/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b="1" dirty="0" smtClean="0"/>
              <a:t>28+ Years of Experience</a:t>
            </a:r>
            <a:r>
              <a:rPr lang="en-US" sz="1100" dirty="0" smtClean="0"/>
              <a:t>, 300+ Employees, Offices in Moscow and Samara</a:t>
            </a:r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endParaRPr lang="en-US" sz="1100" dirty="0" smtClean="0"/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b="1" dirty="0" smtClean="0"/>
              <a:t>Customers</a:t>
            </a:r>
            <a:r>
              <a:rPr lang="en-US" sz="1100" dirty="0" smtClean="0"/>
              <a:t>: Federal Ministries of Education, Culture, Interior + 67 Regional Education Authorities + &gt;20K Schools + &gt;200 Companies </a:t>
            </a:r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endParaRPr lang="en-US" sz="1100" dirty="0" smtClean="0"/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b="1" dirty="0" smtClean="0"/>
              <a:t>Projects: </a:t>
            </a:r>
            <a:r>
              <a:rPr lang="en-US" sz="1100" dirty="0" smtClean="0"/>
              <a:t>Russian Electronic School, National Project “Education”, Advanced Training Centers, Road Traffic Safety for Children, etc.</a:t>
            </a:r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endParaRPr lang="en-US" sz="1100" dirty="0" smtClean="0"/>
          </a:p>
          <a:p>
            <a:pPr marL="228600" lvl="4" indent="-144000" defTabSz="0">
              <a:spcBef>
                <a:spcPts val="400"/>
              </a:spcBef>
              <a:buSzPct val="120000"/>
              <a:buFont typeface="Arial" pitchFamily="34" charset="0"/>
              <a:buChar char="•"/>
              <a:tabLst>
                <a:tab pos="216000" algn="l"/>
              </a:tabLst>
            </a:pPr>
            <a:r>
              <a:rPr lang="en-US" sz="1100" b="1" dirty="0" smtClean="0"/>
              <a:t>Users:</a:t>
            </a:r>
            <a:r>
              <a:rPr lang="en-US" sz="1100" dirty="0" smtClean="0"/>
              <a:t> &gt;18M people using our solutions, &gt;1M on a daily basis</a:t>
            </a:r>
          </a:p>
          <a:p>
            <a:pPr marL="228600" lvl="4" indent="-144000" defTabSz="0">
              <a:spcBef>
                <a:spcPts val="400"/>
              </a:spcBef>
              <a:buSzPct val="120000"/>
              <a:tabLst>
                <a:tab pos="216000" algn="l"/>
              </a:tabLst>
            </a:pPr>
            <a:endParaRPr lang="ru-RU" sz="1000" dirty="0" smtClean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B81C7"/>
              </a:buClr>
              <a:buSzPts val="1400"/>
              <a:buFont typeface="Arial"/>
              <a:buNone/>
            </a:pPr>
            <a:endParaRPr sz="1100" dirty="0"/>
          </a:p>
        </p:txBody>
      </p:sp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15312" y="109942"/>
            <a:ext cx="831823" cy="39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28493" y="674252"/>
            <a:ext cx="3879152" cy="190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6" y="2549458"/>
            <a:ext cx="3621880" cy="234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/>
          <p:nvPr/>
        </p:nvSpPr>
        <p:spPr>
          <a:xfrm>
            <a:off x="6235360" y="2008856"/>
            <a:ext cx="2635923" cy="41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smtClean="0">
                <a:solidFill>
                  <a:schemeClr val="accent6"/>
                </a:solidFill>
              </a:rPr>
              <a:t>Electronic Systems of Teacher Professional Development</a:t>
            </a:r>
            <a:endParaRPr lang="ru-RU" sz="1300" b="1" dirty="0" smtClean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6"/>
          <p:cNvSpPr txBox="1"/>
          <p:nvPr/>
        </p:nvSpPr>
        <p:spPr>
          <a:xfrm>
            <a:off x="465622" y="2033344"/>
            <a:ext cx="223224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smtClean="0">
                <a:solidFill>
                  <a:srgbClr val="00B050"/>
                </a:solidFill>
              </a:rPr>
              <a:t>Education Management Information Systems</a:t>
            </a:r>
            <a:endParaRPr sz="1300" dirty="0">
              <a:solidFill>
                <a:srgbClr val="00B050"/>
              </a:solidFill>
            </a:endParaRPr>
          </a:p>
        </p:txBody>
      </p:sp>
      <p:sp>
        <p:nvSpPr>
          <p:cNvPr id="181" name="Google Shape;181;p26"/>
          <p:cNvSpPr txBox="1"/>
          <p:nvPr/>
        </p:nvSpPr>
        <p:spPr>
          <a:xfrm>
            <a:off x="3398237" y="2026326"/>
            <a:ext cx="2584634" cy="5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Digital Multimedia Interactive Learning Content</a:t>
            </a:r>
            <a:endParaRPr sz="1300" b="1" dirty="0">
              <a:solidFill>
                <a:schemeClr val="bg2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91;p27"/>
          <p:cNvSpPr txBox="1"/>
          <p:nvPr/>
        </p:nvSpPr>
        <p:spPr>
          <a:xfrm>
            <a:off x="0" y="129575"/>
            <a:ext cx="9144000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b="1" dirty="0" smtClean="0">
                <a:solidFill>
                  <a:srgbClr val="0070C0"/>
                </a:solidFill>
              </a:rPr>
              <a:t>The Main Problem We Solve: </a:t>
            </a:r>
            <a:r>
              <a:rPr lang="en-US" sz="1600" dirty="0" smtClean="0">
                <a:solidFill>
                  <a:srgbClr val="0070C0"/>
                </a:solidFill>
              </a:rPr>
              <a:t>Systemic Approach to Digital Education – 3 Key Pillars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6" name="Google Shape;192;p27"/>
          <p:cNvSpPr txBox="1"/>
          <p:nvPr/>
        </p:nvSpPr>
        <p:spPr>
          <a:xfrm>
            <a:off x="270299" y="2554257"/>
            <a:ext cx="2986248" cy="2378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Modular structure </a:t>
            </a:r>
            <a:r>
              <a:rPr lang="ru-RU" sz="1100" dirty="0" smtClean="0">
                <a:solidFill>
                  <a:schemeClr val="dk1"/>
                </a:solidFill>
              </a:rPr>
              <a:t>(</a:t>
            </a:r>
            <a:r>
              <a:rPr lang="en-US" sz="1100" dirty="0" smtClean="0">
                <a:solidFill>
                  <a:schemeClr val="dk1"/>
                </a:solidFill>
              </a:rPr>
              <a:t>specific modules can be selected based on particular requirements</a:t>
            </a:r>
            <a:r>
              <a:rPr lang="ru-RU" sz="1100" dirty="0" smtClean="0">
                <a:solidFill>
                  <a:schemeClr val="dk1"/>
                </a:solidFill>
              </a:rPr>
              <a:t>).</a:t>
            </a:r>
          </a:p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Single (one-time) entry of primary data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Regional Digital Education Environment Core</a:t>
            </a:r>
            <a:r>
              <a:rPr lang="ru-RU" sz="1100" dirty="0" smtClean="0">
                <a:solidFill>
                  <a:schemeClr val="dk1"/>
                </a:solidFill>
              </a:rPr>
              <a:t>– </a:t>
            </a:r>
            <a:r>
              <a:rPr lang="en-US" sz="1100" dirty="0" smtClean="0">
                <a:solidFill>
                  <a:schemeClr val="dk1"/>
                </a:solidFill>
              </a:rPr>
              <a:t>repository of master data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Multi-role user model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Integration with e-Government services portal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Integration with existing and new systems and services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144000" marR="0" lvl="0" indent="-108000" algn="l" rtl="0">
              <a:spcBef>
                <a:spcPts val="300"/>
              </a:spcBef>
              <a:spcAft>
                <a:spcPts val="0"/>
              </a:spcAft>
              <a:buClr>
                <a:srgbClr val="00B050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Coverage of all levels of education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20" name="Google Shape;192;p27"/>
          <p:cNvSpPr txBox="1"/>
          <p:nvPr/>
        </p:nvSpPr>
        <p:spPr>
          <a:xfrm>
            <a:off x="3156029" y="2538425"/>
            <a:ext cx="3060287" cy="2418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Developed by professionals and for professional use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ru-RU" sz="1100" dirty="0" smtClean="0">
                <a:solidFill>
                  <a:schemeClr val="dk1"/>
                </a:solidFill>
              </a:rPr>
              <a:t> </a:t>
            </a:r>
            <a:r>
              <a:rPr lang="en-US" sz="1100" dirty="0" smtClean="0">
                <a:solidFill>
                  <a:schemeClr val="dk1"/>
                </a:solidFill>
              </a:rPr>
              <a:t>Atomized – structured into tiny units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Lesson designer (constructor)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err="1" smtClean="0">
                <a:solidFill>
                  <a:schemeClr val="dk1"/>
                </a:solidFill>
              </a:rPr>
              <a:t>Gamification</a:t>
            </a:r>
            <a:r>
              <a:rPr lang="en-US" sz="1100" dirty="0" smtClean="0">
                <a:solidFill>
                  <a:schemeClr val="dk1"/>
                </a:solidFill>
              </a:rPr>
              <a:t> – for the greater students engagement into learning process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Educational and learning collaboration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Individual learning trajectories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Adapted for all types of devices (PC, tablet, phone, interactive board, etc.)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108000" algn="l" rtl="0">
              <a:spcBef>
                <a:spcPts val="300"/>
              </a:spcBef>
              <a:spcAft>
                <a:spcPts val="0"/>
              </a:spcAft>
              <a:buClr>
                <a:schemeClr val="bg2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Online and offline versions with the same functionality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21" name="Google Shape;192;p27"/>
          <p:cNvSpPr txBox="1"/>
          <p:nvPr/>
        </p:nvSpPr>
        <p:spPr>
          <a:xfrm>
            <a:off x="6112042" y="2539180"/>
            <a:ext cx="2839453" cy="249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16000" lvl="0" indent="-144000">
              <a:buClr>
                <a:schemeClr val="tx1"/>
              </a:buClr>
              <a:buSzPct val="120000"/>
              <a:buFont typeface="Arial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Access to constant and ongoing teachers professional development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  <a:endParaRPr lang="ru-RU" sz="1100" dirty="0" smtClean="0"/>
          </a:p>
          <a:p>
            <a:pPr marL="216000" lvl="0" indent="-144000">
              <a:spcBef>
                <a:spcPts val="500"/>
              </a:spcBef>
              <a:buClr>
                <a:schemeClr val="tx1"/>
              </a:buClr>
              <a:buSzPct val="120000"/>
              <a:buFont typeface="Arial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Teachers, principals and administrators practical  engagement into modern Digital Education Environment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216000" lvl="0" indent="-144000">
              <a:buClr>
                <a:schemeClr val="tx1"/>
              </a:buClr>
              <a:buSzPct val="120000"/>
              <a:buFont typeface="Arial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Realization of entire business process as it is established in the region</a:t>
            </a:r>
            <a:endParaRPr lang="ru-RU" sz="1100" dirty="0" smtClean="0">
              <a:solidFill>
                <a:schemeClr val="dk1"/>
              </a:solidFill>
            </a:endParaRPr>
          </a:p>
          <a:p>
            <a:pPr marL="216000" lvl="0" indent="-144000">
              <a:buClr>
                <a:schemeClr val="tx1"/>
              </a:buClr>
              <a:buSzPct val="120000"/>
              <a:buFont typeface="Arial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Personalized professional development for each teacher based on building their individual Profile of Competencies</a:t>
            </a:r>
            <a:r>
              <a:rPr lang="ru-RU" sz="1100" dirty="0" smtClean="0">
                <a:solidFill>
                  <a:schemeClr val="dk1"/>
                </a:solidFill>
              </a:rPr>
              <a:t>.</a:t>
            </a:r>
          </a:p>
          <a:p>
            <a:pPr marL="216000" lvl="0" indent="-144000">
              <a:buClr>
                <a:schemeClr val="tx1"/>
              </a:buClr>
              <a:buSzPct val="120000"/>
              <a:buFont typeface="Arial"/>
              <a:buChar char="•"/>
            </a:pPr>
            <a:r>
              <a:rPr lang="en-US" sz="1100" dirty="0" smtClean="0">
                <a:solidFill>
                  <a:schemeClr val="dk1"/>
                </a:solidFill>
              </a:rPr>
              <a:t>Electronic (block-chain based) certificate of professional development</a:t>
            </a:r>
            <a:endParaRPr lang="ru-RU" sz="1100" dirty="0" smtClean="0"/>
          </a:p>
          <a:p>
            <a:pPr marL="216000" lvl="0" indent="-144000">
              <a:spcBef>
                <a:spcPts val="500"/>
              </a:spcBef>
              <a:buClr>
                <a:schemeClr val="tx1"/>
              </a:buClr>
              <a:buSzPct val="120000"/>
              <a:buFont typeface="Arial"/>
              <a:buChar char="•"/>
            </a:pPr>
            <a:endParaRPr lang="ru-RU" sz="1100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781149"/>
            <a:ext cx="1391908" cy="116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6214" y="681840"/>
            <a:ext cx="1305196" cy="1299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0839" y="761875"/>
            <a:ext cx="121443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15908" y="86733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91;p27"/>
          <p:cNvSpPr txBox="1"/>
          <p:nvPr/>
        </p:nvSpPr>
        <p:spPr>
          <a:xfrm>
            <a:off x="0" y="0"/>
            <a:ext cx="9144000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600" b="1" dirty="0" smtClean="0">
                <a:solidFill>
                  <a:srgbClr val="0070C0"/>
                </a:solidFill>
              </a:rPr>
              <a:t>The Main Problem We Solve: </a:t>
            </a:r>
            <a:r>
              <a:rPr lang="en-US" sz="1600" dirty="0" smtClean="0">
                <a:solidFill>
                  <a:srgbClr val="0070C0"/>
                </a:solidFill>
              </a:rPr>
              <a:t>Digital Learning Methodological Complexes &amp; Credentials</a:t>
            </a: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927" y="0"/>
            <a:ext cx="755073" cy="35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31713"/>
            <a:ext cx="4465398" cy="251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8945" y="691163"/>
            <a:ext cx="2708564" cy="198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47509" y="817005"/>
            <a:ext cx="3096492" cy="178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616528"/>
            <a:ext cx="3435927" cy="1932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AnnaKotova\!!! Презентация\new\Рисунок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01195" y="2812473"/>
            <a:ext cx="4128059" cy="2219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0225" y="193045"/>
            <a:ext cx="785781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ts val="500"/>
              </a:spcBef>
              <a:spcAft>
                <a:spcPct val="0"/>
              </a:spcAft>
            </a:pPr>
            <a:r>
              <a:rPr lang="en-US" sz="1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Customer Case and Its Results: </a:t>
            </a:r>
            <a:r>
              <a:rPr lang="en-US" sz="15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E-System for Teacher Prof Dev in Moscow Region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0836" y="709381"/>
            <a:ext cx="6213764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&gt;90K teachers went through the professional development training programs in a systemic and structured way – without the need to physically attend the classroom training sessions on site</a:t>
            </a: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Streamlined processes enabled to save &gt;$2,5M in training organizational costs, travel and accommodation as well as efficiencies from system integration</a:t>
            </a:r>
          </a:p>
          <a:p>
            <a:pPr marL="34290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/>
              <a:t>44 continuing education courses, more than 400 training modules and micro modules for more than 6,000 training hours</a:t>
            </a: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 structured presentation of information using diagrams, </a:t>
            </a:r>
            <a:r>
              <a:rPr lang="en-US" sz="11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infograhics</a:t>
            </a: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and illustrations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Recommendations of modules based on the results of competency assessment and intermediate testing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Final testing at the course with the preservation of learning outcomes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Ability to adjust the content for the curriculum of the EPD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Electronic certificate of professional development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 descr="Вебина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2982" y="3337294"/>
            <a:ext cx="2224247" cy="1284954"/>
          </a:xfrm>
          <a:prstGeom prst="roundRect">
            <a:avLst>
              <a:gd name="adj" fmla="val 6147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Рисунок 13" descr="Видеолекц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69612" y="3064012"/>
            <a:ext cx="2303999" cy="1296000"/>
          </a:xfrm>
          <a:prstGeom prst="roundRect">
            <a:avLst>
              <a:gd name="adj" fmla="val 8078"/>
            </a:avLst>
          </a:prstGeom>
          <a:ln w="12700">
            <a:noFill/>
          </a:ln>
        </p:spPr>
      </p:pic>
      <p:pic>
        <p:nvPicPr>
          <p:cNvPr id="15" name="Рисунок 14" descr="Тестирование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1682" y="2206577"/>
            <a:ext cx="2304000" cy="930909"/>
          </a:xfrm>
          <a:prstGeom prst="rect">
            <a:avLst/>
          </a:prstGeom>
          <a:ln w="12700"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401934" y="195486"/>
            <a:ext cx="8310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8D1B3E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2400" dirty="0" smtClean="0">
              <a:solidFill>
                <a:srgbClr val="8D1B3E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397428"/>
            <a:ext cx="531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19" name="Рисунок 18" descr="Скрайбинг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204" y="879428"/>
            <a:ext cx="2304000" cy="1296000"/>
          </a:xfrm>
          <a:prstGeom prst="rect">
            <a:avLst/>
          </a:prstGeom>
          <a:ln w="12700">
            <a:solidFill>
              <a:schemeClr val="bg1">
                <a:lumMod val="85000"/>
              </a:schemeClr>
            </a:solidFill>
          </a:ln>
        </p:spPr>
      </p:pic>
      <p:pic>
        <p:nvPicPr>
          <p:cNvPr id="10" name="Рисунок 9" descr="Структурирование информации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627" y="3118657"/>
            <a:ext cx="2141220" cy="1610097"/>
          </a:xfrm>
          <a:prstGeom prst="rect">
            <a:avLst/>
          </a:prstGeom>
          <a:ln w="12700"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77194" y="178040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20225" y="193045"/>
            <a:ext cx="785781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ts val="500"/>
              </a:spcBef>
              <a:spcAft>
                <a:spcPct val="0"/>
              </a:spcAft>
            </a:pPr>
            <a:r>
              <a:rPr lang="en-US" sz="1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Customer Case and Its Results: </a:t>
            </a:r>
            <a:r>
              <a:rPr lang="en-US" sz="15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Russian Electronic School in All 85 Russia Regions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0836" y="709381"/>
            <a:ext cx="695498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 collection of digital multimedia interactive content for all National Russia Curriculum subjects (such as math, physics, geography, biology, etc.) from 1</a:t>
            </a:r>
            <a:r>
              <a:rPr lang="en-US" sz="1100" baseline="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</a:t>
            </a: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through 11</a:t>
            </a:r>
            <a:r>
              <a:rPr lang="en-US" sz="1100" baseline="30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th</a:t>
            </a: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grade</a:t>
            </a:r>
          </a:p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The country-wide tool that allowed for comprehensive, systemic and thorough digital education in all Russian schools, including assignments, knowledge check and control modules</a:t>
            </a:r>
          </a:p>
          <a:p>
            <a:pPr marL="34290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/>
              <a:t>Became highly instrumental and valuable during the quarantine and school closure conditions, as all teachers and students could continue the education process in electronic form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01934" y="195487"/>
            <a:ext cx="8310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8D1B3E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2400" dirty="0" smtClean="0">
              <a:solidFill>
                <a:srgbClr val="8D1B3E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397428"/>
            <a:ext cx="531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7194" y="178040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254" y="1870650"/>
            <a:ext cx="4926957" cy="2341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5339" y="1295400"/>
            <a:ext cx="2388661" cy="18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5071" y="3259060"/>
            <a:ext cx="3558929" cy="188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" y="193045"/>
            <a:ext cx="80780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ts val="500"/>
              </a:spcBef>
              <a:spcAft>
                <a:spcPct val="0"/>
              </a:spcAft>
            </a:pPr>
            <a:r>
              <a:rPr lang="en-US" sz="1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Customer Case and Its Results: </a:t>
            </a:r>
            <a:r>
              <a:rPr lang="en-US" sz="15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Roboborik</a:t>
            </a:r>
            <a:r>
              <a:rPr lang="en-US" sz="15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Pre-School Digital Education Complex in China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709381"/>
            <a:ext cx="4779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2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Roboborik</a:t>
            </a:r>
            <a:r>
              <a:rPr lang="en-US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Media component launched on &gt;20 China’s leading digital video platforms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3334" y="167777"/>
            <a:ext cx="83105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8D1B3E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2400" dirty="0" smtClean="0">
              <a:solidFill>
                <a:srgbClr val="8D1B3E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397428"/>
            <a:ext cx="531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7194" y="178040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90056" y="3383308"/>
            <a:ext cx="5694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200" dirty="0" smtClean="0"/>
              <a:t>68 and growing number of edutainment animated cartoons to educate kids via digital didactics and methodology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800600" y="653964"/>
            <a:ext cx="434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800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8D1B3E"/>
              </a:buClr>
              <a:buSzPct val="120000"/>
              <a:buFont typeface="Arial" pitchFamily="34" charset="0"/>
              <a:buChar char="•"/>
            </a:pPr>
            <a:r>
              <a:rPr lang="en-US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~1M views by Chinese children, parents, teachers and kindergarten </a:t>
            </a:r>
            <a:r>
              <a:rPr lang="en-US" sz="12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adminstrators</a:t>
            </a:r>
            <a:r>
              <a:rPr lang="en-US" sz="1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during the first 4 months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727" y="1229387"/>
            <a:ext cx="4287982" cy="1787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1490" y="1229538"/>
            <a:ext cx="3962401" cy="205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1727" y="3886200"/>
            <a:ext cx="5358450" cy="1005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166" y="3391481"/>
            <a:ext cx="3563834" cy="153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shershavin\Desktop\2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24272"/>
            <a:ext cx="9154098" cy="41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dshershavin\Desktop\Новая папка (6)\images\Untitled-6-01_3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491" y="3705358"/>
            <a:ext cx="672696" cy="71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dshershavin\Desktop\Новая папка (6)\images\Untitled-6-01_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7220" y="605502"/>
            <a:ext cx="672696" cy="71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dshershavin\Desktop\Новая папка (6)\images\Untitled-6-01_0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470" y="649567"/>
            <a:ext cx="716806" cy="71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dshershavin\Desktop\Новая папка (6)\images\Untitled-6-01_07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1715" y="621978"/>
            <a:ext cx="683724" cy="71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C:\Users\dshershavin\Desktop\Новая папка (6)\images\Untitled-6-01_0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5855" y="617460"/>
            <a:ext cx="705780" cy="71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C:\Users\dshershavin\Desktop\Новая папка (6)\images\Untitled-6-01_1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8244" y="639493"/>
            <a:ext cx="711293" cy="71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C:\Users\dshershavin\Desktop\Новая папка (6)\images\Untitled-6-01_2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8459" y="2339866"/>
            <a:ext cx="672696" cy="70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 descr="C:\Users\dshershavin\Desktop\Новая папка (6)\images\Untitled-6-01_2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1470" y="2251731"/>
            <a:ext cx="716807" cy="70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95163" y="1278779"/>
            <a:ext cx="2205666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in GEO (general)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PSEO (pre-school)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OAE (additional)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PEO (professional)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200"/>
              </a:spcBef>
              <a:buFont typeface="Arial" pitchFamily="34" charset="0"/>
              <a:buChar char="•"/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 in children's health camps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24225" y="1377931"/>
            <a:ext cx="145925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GEO 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PSEO 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OAE 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buFont typeface="Arial" pitchFamily="34" charset="0"/>
              <a:buChar char="•"/>
            </a:pP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in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PEO 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2325" y="1366913"/>
            <a:ext cx="965266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(municipal)</a:t>
            </a:r>
          </a:p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government</a:t>
            </a:r>
          </a:p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58869" y="1510133"/>
            <a:ext cx="831761" cy="39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Contingent </a:t>
            </a:r>
          </a:p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accounting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51612" y="1424393"/>
            <a:ext cx="193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Multi-level system 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quality assessment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(with the ability to predict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results of the exam)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3952" y="3064258"/>
            <a:ext cx="1321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systems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79309" y="2987138"/>
            <a:ext cx="9460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Regional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testing system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3276" y="4399728"/>
            <a:ext cx="891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Teachers’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</a:p>
          <a:p>
            <a:pPr algn="ctr"/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59821" y="4332136"/>
            <a:ext cx="1459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Continuing education for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teachers and heads of educational organizations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9" name="Picture 5" descr="C:\Users\dshershavin\Desktop\Новая папка (6)\images\Untitled-6-01_30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5994" y="2227168"/>
            <a:ext cx="683723" cy="76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shershavin\Desktop\Новая папка (6)\images\Untitled-6-01_31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2805" y="2228440"/>
            <a:ext cx="705779" cy="76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dshershavin\Desktop\Новая папка (6)\images\Untitled-6-01_3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9843" y="2217115"/>
            <a:ext cx="711293" cy="76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4047408" y="3038228"/>
            <a:ext cx="8991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Protection of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66759" y="2994160"/>
            <a:ext cx="8679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Mobile app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"School diary"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05360" y="2972125"/>
            <a:ext cx="21293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Integration with federal systems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Integration with third-party information systems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2" descr="C:\Users\dshershavin\Desktop\Untitled-6-01_29_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7402" y="3603070"/>
            <a:ext cx="731186" cy="77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126018" y="4358163"/>
            <a:ext cx="8976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Collection of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</a:p>
          <a:p>
            <a:pPr algn="ctr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of resources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49348" y="4372165"/>
            <a:ext cx="929420" cy="39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 online</a:t>
            </a:r>
          </a:p>
          <a:p>
            <a:pPr algn="ctr">
              <a:spcBef>
                <a:spcPts val="200"/>
              </a:spcBef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school </a:t>
            </a:r>
            <a:endParaRPr lang="ru-RU" sz="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5658" y="4282124"/>
            <a:ext cx="21134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Online course for pre-school education ”Get Ready for School with Roboborik!”</a:t>
            </a:r>
            <a:endParaRPr lang="ru-RU" sz="9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" name="Picture 3" descr="C:\Users\dshershavin\Desktop\Untitled-6-01_19_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0328" y="3597907"/>
            <a:ext cx="697440" cy="76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C:\Users\dshershavin\Desktop\Untitled-6-01_20_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287" y="3558052"/>
            <a:ext cx="725564" cy="76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5" descr="C:\Users\dshershavin\Desktop\Untitled-6-01_23_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8585" y="3625084"/>
            <a:ext cx="719938" cy="71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Google Shape;234;p31"/>
          <p:cNvSpPr txBox="1"/>
          <p:nvPr/>
        </p:nvSpPr>
        <p:spPr>
          <a:xfrm>
            <a:off x="179512" y="129575"/>
            <a:ext cx="9742682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Elements That Made It Possible: </a:t>
            </a:r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 Modular Approach</a:t>
            </a:r>
            <a:endParaRPr lang="en-US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138636" y="134576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9844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Скругленный прямоугольник 77"/>
          <p:cNvSpPr/>
          <p:nvPr/>
        </p:nvSpPr>
        <p:spPr>
          <a:xfrm>
            <a:off x="85725" y="790575"/>
            <a:ext cx="8782050" cy="3333750"/>
          </a:xfrm>
          <a:prstGeom prst="roundRect">
            <a:avLst>
              <a:gd name="adj" fmla="val 0"/>
            </a:avLst>
          </a:prstGeom>
          <a:solidFill>
            <a:srgbClr val="E7F6EB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95250" y="609600"/>
            <a:ext cx="8782050" cy="33337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87CC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с двумя скругленными соседними углами 89"/>
          <p:cNvSpPr/>
          <p:nvPr/>
        </p:nvSpPr>
        <p:spPr>
          <a:xfrm rot="5400000">
            <a:off x="6486522" y="1543051"/>
            <a:ext cx="3143253" cy="146685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7F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с двумя скругленными соседними углами 86"/>
          <p:cNvSpPr/>
          <p:nvPr/>
        </p:nvSpPr>
        <p:spPr>
          <a:xfrm rot="16200000">
            <a:off x="-852486" y="1757362"/>
            <a:ext cx="3143253" cy="1057279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7F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7" name="Google Shape;177;p26" descr="C:\Users\dshershavin\Desktop\2_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24272"/>
            <a:ext cx="9154098" cy="4192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582199" y="689716"/>
            <a:ext cx="5429250" cy="3171825"/>
          </a:xfrm>
          <a:prstGeom prst="rect">
            <a:avLst/>
          </a:prstGeom>
          <a:solidFill>
            <a:srgbClr val="E9F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Picture 2" descr="C:\Users\dshershavin\Desktop\1_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1104" y="1391425"/>
            <a:ext cx="1558136" cy="158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9" name="Google Shape;319;p34"/>
          <p:cNvSpPr txBox="1"/>
          <p:nvPr/>
        </p:nvSpPr>
        <p:spPr>
          <a:xfrm>
            <a:off x="179512" y="-224368"/>
            <a:ext cx="9742682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1277509" y="4362557"/>
            <a:ext cx="6005447" cy="263512"/>
          </a:xfrm>
          <a:prstGeom prst="rect">
            <a:avLst/>
          </a:prstGeom>
          <a:solidFill>
            <a:srgbClr val="F6E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36106" y="819035"/>
            <a:ext cx="790575" cy="457200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39179" y="965747"/>
            <a:ext cx="1920927" cy="202041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983637" y="1700318"/>
            <a:ext cx="1790986" cy="598414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808853" y="2873694"/>
            <a:ext cx="707690" cy="319176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626591" y="2922679"/>
            <a:ext cx="1146412" cy="728098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650754" y="3163607"/>
            <a:ext cx="866671" cy="580903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719130" y="3159401"/>
            <a:ext cx="849084" cy="477552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Electronic continuing education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02874" y="1024716"/>
            <a:ext cx="1481998" cy="326232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747640" y="1534303"/>
            <a:ext cx="1421546" cy="473480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813915" y="2198275"/>
            <a:ext cx="1393430" cy="326561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949867" y="2755433"/>
            <a:ext cx="1344504" cy="290946"/>
          </a:xfrm>
          <a:prstGeom prst="rect">
            <a:avLst/>
          </a:prstGeom>
          <a:solidFill>
            <a:srgbClr val="C7E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747640" y="1843573"/>
            <a:ext cx="1421546" cy="251386"/>
          </a:xfrm>
          <a:prstGeom prst="rect">
            <a:avLst/>
          </a:prstGeom>
          <a:solidFill>
            <a:srgbClr val="6FC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002873" y="1205476"/>
            <a:ext cx="1481999" cy="173183"/>
          </a:xfrm>
          <a:prstGeom prst="rect">
            <a:avLst/>
          </a:prstGeom>
          <a:solidFill>
            <a:srgbClr val="6FC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680690" y="1153236"/>
            <a:ext cx="1917510" cy="429904"/>
          </a:xfrm>
          <a:prstGeom prst="rect">
            <a:avLst/>
          </a:prstGeom>
          <a:solidFill>
            <a:srgbClr val="6FC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600864" y="1401927"/>
            <a:ext cx="56135" cy="91767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234054" y="1805473"/>
            <a:ext cx="131543" cy="49962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3254878" y="2317878"/>
            <a:ext cx="69564" cy="7132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3362302" y="2755199"/>
            <a:ext cx="152972" cy="156968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3609833" y="2872096"/>
            <a:ext cx="88677" cy="171355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4067033" y="2946032"/>
            <a:ext cx="3942" cy="165658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 flipV="1">
            <a:off x="4731823" y="2699540"/>
            <a:ext cx="156721" cy="160109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 flipV="1">
            <a:off x="4918679" y="2397391"/>
            <a:ext cx="924804" cy="424918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4564846" y="1428371"/>
            <a:ext cx="72194" cy="102328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4847119" y="1859679"/>
            <a:ext cx="82348" cy="44731"/>
          </a:xfrm>
          <a:prstGeom prst="line">
            <a:avLst/>
          </a:prstGeom>
          <a:ln w="12700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6135981" y="2342254"/>
            <a:ext cx="0" cy="484817"/>
          </a:xfrm>
          <a:prstGeom prst="line">
            <a:avLst/>
          </a:prstGeom>
          <a:ln w="12700">
            <a:solidFill>
              <a:srgbClr val="C5C5C5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flipH="1">
            <a:off x="1272746" y="4626069"/>
            <a:ext cx="6005448" cy="171449"/>
          </a:xfrm>
          <a:prstGeom prst="rect">
            <a:avLst/>
          </a:prstGeom>
          <a:solidFill>
            <a:srgbClr val="C6A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5" name="Прямоугольник 294"/>
          <p:cNvSpPr/>
          <p:nvPr/>
        </p:nvSpPr>
        <p:spPr>
          <a:xfrm>
            <a:off x="7419108" y="1853328"/>
            <a:ext cx="1340427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/>
            </a:r>
            <a:br>
              <a:rPr lang="en-US" sz="850" b="1" dirty="0" smtClean="0"/>
            </a:br>
            <a:r>
              <a:rPr lang="en-US" sz="850" b="1" dirty="0" smtClean="0"/>
              <a:t>Federal informational service platform DEE</a:t>
            </a:r>
            <a:endParaRPr lang="ru-RU" sz="850" b="1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3428613" y="1478718"/>
            <a:ext cx="1379797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>Core</a:t>
            </a:r>
          </a:p>
          <a:p>
            <a:pPr algn="ctr"/>
            <a:r>
              <a:rPr lang="en-US" sz="850" b="1" dirty="0" smtClean="0"/>
              <a:t>Regional </a:t>
            </a:r>
          </a:p>
          <a:p>
            <a:pPr algn="ctr"/>
            <a:r>
              <a:rPr lang="en-US" sz="850" b="1" dirty="0" smtClean="0"/>
              <a:t>DEE</a:t>
            </a:r>
            <a:endParaRPr lang="ru-RU" sz="850" b="1" dirty="0"/>
          </a:p>
        </p:txBody>
      </p:sp>
      <p:sp>
        <p:nvSpPr>
          <p:cNvPr id="89" name="Прямоугольник 88"/>
          <p:cNvSpPr/>
          <p:nvPr/>
        </p:nvSpPr>
        <p:spPr>
          <a:xfrm>
            <a:off x="4746170" y="949652"/>
            <a:ext cx="1900290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50" dirty="0" smtClean="0"/>
              <a:t>Education Quality Assessment</a:t>
            </a:r>
            <a:endParaRPr lang="ru-RU" sz="850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3572594" y="678463"/>
            <a:ext cx="110143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 smtClean="0"/>
              <a:t/>
            </a:r>
            <a:br>
              <a:rPr lang="en-US" sz="850" dirty="0" smtClean="0"/>
            </a:br>
            <a:r>
              <a:rPr lang="en-US" sz="850" dirty="0" smtClean="0"/>
              <a:t>Monitoring the educational system </a:t>
            </a:r>
            <a:endParaRPr lang="ru-RU" sz="850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5021855" y="1692697"/>
            <a:ext cx="171784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 smtClean="0"/>
              <a:t>Professional</a:t>
            </a:r>
          </a:p>
          <a:p>
            <a:pPr algn="ctr"/>
            <a:r>
              <a:rPr lang="en-US" sz="850" dirty="0" smtClean="0"/>
              <a:t>educational content</a:t>
            </a:r>
          </a:p>
          <a:p>
            <a:pPr algn="ctr"/>
            <a:r>
              <a:rPr lang="en-US" sz="850" dirty="0" smtClean="0"/>
              <a:t>(school, regional,</a:t>
            </a:r>
          </a:p>
          <a:p>
            <a:pPr algn="ctr"/>
            <a:r>
              <a:rPr lang="en-US" sz="850" dirty="0" smtClean="0"/>
              <a:t>federal)</a:t>
            </a:r>
            <a:endParaRPr lang="ru-RU" sz="850" dirty="0"/>
          </a:p>
        </p:txBody>
      </p:sp>
      <p:sp>
        <p:nvSpPr>
          <p:cNvPr id="94" name="Прямоугольник 93"/>
          <p:cNvSpPr/>
          <p:nvPr/>
        </p:nvSpPr>
        <p:spPr>
          <a:xfrm>
            <a:off x="4612944" y="2889089"/>
            <a:ext cx="1157058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 smtClean="0"/>
              <a:t>Module N</a:t>
            </a:r>
            <a:endParaRPr lang="ru-RU" sz="850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5658414" y="2838927"/>
            <a:ext cx="101060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 smtClean="0"/>
              <a:t>Lessons’</a:t>
            </a:r>
            <a:endParaRPr lang="ru-RU" sz="850" dirty="0" smtClean="0"/>
          </a:p>
          <a:p>
            <a:pPr algn="ctr"/>
            <a:r>
              <a:rPr lang="en-US" sz="850" dirty="0" smtClean="0"/>
              <a:t>constructor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3672876" y="3130562"/>
            <a:ext cx="919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Certification of teachers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1943316" y="2731395"/>
            <a:ext cx="1379797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50" dirty="0" smtClean="0"/>
              <a:t>Testing system</a:t>
            </a:r>
            <a:endParaRPr lang="ru-RU" sz="850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1814884" y="2173523"/>
            <a:ext cx="137979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50" dirty="0" smtClean="0"/>
              <a:t>Electronic diary,</a:t>
            </a:r>
          </a:p>
          <a:p>
            <a:r>
              <a:rPr lang="en-US" sz="850" dirty="0" smtClean="0"/>
              <a:t>Electronic journal</a:t>
            </a:r>
            <a:endParaRPr lang="ru-RU" sz="850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731311" y="1506539"/>
            <a:ext cx="137979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50" dirty="0" smtClean="0"/>
              <a:t>Electronic system</a:t>
            </a:r>
          </a:p>
          <a:p>
            <a:r>
              <a:rPr lang="en-US" sz="850" dirty="0" smtClean="0"/>
              <a:t>interactions</a:t>
            </a:r>
            <a:endParaRPr lang="ru-RU" sz="850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1990143" y="996194"/>
            <a:ext cx="1379797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Enrollment in EO</a:t>
            </a:r>
            <a:endParaRPr lang="ru-RU" sz="85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904901" y="1186409"/>
            <a:ext cx="15688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72000">
              <a:buClr>
                <a:schemeClr val="bg1"/>
              </a:buClr>
              <a:buSzPct val="120000"/>
            </a:pP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</a:t>
            </a:r>
            <a:r>
              <a:rPr lang="ru-RU" sz="700" dirty="0" smtClean="0">
                <a:solidFill>
                  <a:schemeClr val="bg1"/>
                </a:solidFill>
              </a:rPr>
              <a:t>, 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PSEO </a:t>
            </a:r>
            <a:r>
              <a:rPr lang="ru-RU" sz="700" dirty="0" smtClean="0">
                <a:solidFill>
                  <a:schemeClr val="bg1"/>
                </a:solidFill>
              </a:rPr>
              <a:t>, 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OAE </a:t>
            </a:r>
            <a:r>
              <a:rPr lang="ru-RU" sz="700" dirty="0" smtClean="0">
                <a:solidFill>
                  <a:schemeClr val="bg1"/>
                </a:solidFill>
              </a:rPr>
              <a:t>, 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 </a:t>
            </a:r>
            <a:endParaRPr lang="ru-RU" sz="700" dirty="0">
              <a:solidFill>
                <a:schemeClr val="bg1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1613809" y="1816214"/>
            <a:ext cx="21807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11113">
              <a:buClr>
                <a:schemeClr val="bg1"/>
              </a:buClr>
              <a:buSzPct val="120000"/>
            </a:pPr>
            <a:r>
              <a:rPr lang="en-US" sz="700" dirty="0" smtClean="0">
                <a:solidFill>
                  <a:schemeClr val="bg1"/>
                </a:solidFill>
              </a:rPr>
              <a:t>Integration with</a:t>
            </a:r>
          </a:p>
          <a:p>
            <a:pPr marL="88900" indent="11113">
              <a:buClr>
                <a:schemeClr val="bg1"/>
              </a:buClr>
              <a:buSzPct val="120000"/>
            </a:pPr>
            <a:r>
              <a:rPr lang="en-US" sz="700" dirty="0" smtClean="0">
                <a:solidFill>
                  <a:schemeClr val="bg1"/>
                </a:solidFill>
              </a:rPr>
              <a:t>interdepartmental services</a:t>
            </a:r>
            <a:endParaRPr lang="ru-RU" sz="700" dirty="0">
              <a:solidFill>
                <a:schemeClr val="bg1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4635761" y="1150418"/>
            <a:ext cx="19492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72000"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chemeClr val="bg1"/>
                </a:solidFill>
              </a:rPr>
              <a:t>Improving the quality of education</a:t>
            </a:r>
          </a:p>
          <a:p>
            <a:pPr marL="171450" indent="-72000"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700" dirty="0" smtClean="0">
                <a:solidFill>
                  <a:schemeClr val="bg1"/>
                </a:solidFill>
              </a:rPr>
              <a:t>Assistance in making management decisions</a:t>
            </a:r>
            <a:endParaRPr lang="ru-RU" sz="700" dirty="0">
              <a:solidFill>
                <a:schemeClr val="bg1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3426463" y="2049872"/>
            <a:ext cx="1775831" cy="46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ru-RU" sz="700" dirty="0" smtClean="0">
                <a:solidFill>
                  <a:schemeClr val="bg1"/>
                </a:solidFill>
              </a:rPr>
              <a:t>  </a:t>
            </a:r>
            <a:r>
              <a:rPr lang="en-US" sz="700" dirty="0" smtClean="0">
                <a:solidFill>
                  <a:schemeClr val="bg1"/>
                </a:solidFill>
              </a:rPr>
              <a:t>Master Data Warehouse</a:t>
            </a:r>
          </a:p>
          <a:p>
            <a:pPr>
              <a:spcBef>
                <a:spcPts val="2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en-US" sz="700" dirty="0" smtClean="0">
                <a:solidFill>
                  <a:schemeClr val="bg1"/>
                </a:solidFill>
              </a:rPr>
              <a:t>  Integration with public services</a:t>
            </a:r>
          </a:p>
          <a:p>
            <a:pPr>
              <a:spcBef>
                <a:spcPts val="2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en-US" sz="700" dirty="0" smtClean="0">
                <a:solidFill>
                  <a:schemeClr val="bg1"/>
                </a:solidFill>
              </a:rPr>
              <a:t>  End-to-end integration</a:t>
            </a:r>
            <a:endParaRPr lang="ru-RU" sz="700" dirty="0">
              <a:solidFill>
                <a:schemeClr val="bg1"/>
              </a:solidFill>
            </a:endParaRPr>
          </a:p>
        </p:txBody>
      </p:sp>
      <p:cxnSp>
        <p:nvCxnSpPr>
          <p:cNvPr id="113" name="Прямая соединительная линия 112"/>
          <p:cNvCxnSpPr/>
          <p:nvPr/>
        </p:nvCxnSpPr>
        <p:spPr>
          <a:xfrm>
            <a:off x="2804152" y="4419259"/>
            <a:ext cx="0" cy="1587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>
            <a:off x="4285357" y="4419259"/>
            <a:ext cx="0" cy="1587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5785477" y="4419259"/>
            <a:ext cx="0" cy="15875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1359171" y="4383482"/>
            <a:ext cx="1379797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>Administration</a:t>
            </a:r>
            <a:endParaRPr lang="ru-RU" sz="85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850273" y="4388412"/>
            <a:ext cx="1379797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>Parents</a:t>
            </a:r>
            <a:endParaRPr lang="ru-RU" sz="85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5837157" y="4385997"/>
            <a:ext cx="1379797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>Student</a:t>
            </a:r>
            <a:endParaRPr lang="ru-RU" sz="85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4365935" y="4385997"/>
            <a:ext cx="1379797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>Teacher</a:t>
            </a:r>
            <a:endParaRPr lang="ru-RU" sz="85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780777" y="4597962"/>
            <a:ext cx="7095689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dirty="0" smtClean="0">
                <a:solidFill>
                  <a:schemeClr val="bg1"/>
                </a:solidFill>
              </a:rPr>
              <a:t>Use of any devices: computer, laptop, tablet, smart phone, interactive whiteboard</a:t>
            </a:r>
            <a:endParaRPr lang="ru-RU" sz="850" dirty="0">
              <a:solidFill>
                <a:schemeClr val="bg1"/>
              </a:solidFill>
            </a:endParaRPr>
          </a:p>
        </p:txBody>
      </p:sp>
      <p:pic>
        <p:nvPicPr>
          <p:cNvPr id="128" name="Picture 6" descr="C:\Users\dshershavin\Desktop\1_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6135" y="4104377"/>
            <a:ext cx="161010" cy="28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6" descr="C:\Users\dshershavin\Desktop\1_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4755" y="4104377"/>
            <a:ext cx="161010" cy="28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6" descr="C:\Users\dshershavin\Desktop\1_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3449" y="4104377"/>
            <a:ext cx="161010" cy="28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6" descr="C:\Users\dshershavin\Desktop\1_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92" y="4104377"/>
            <a:ext cx="161010" cy="28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7" descr="C:\Users\dshershavin\Desktop\1_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7342" y="2009691"/>
            <a:ext cx="572861" cy="29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Прямоугольник 73"/>
          <p:cNvSpPr/>
          <p:nvPr/>
        </p:nvSpPr>
        <p:spPr>
          <a:xfrm flipH="1">
            <a:off x="1328783" y="3953219"/>
            <a:ext cx="5991367" cy="177420"/>
          </a:xfrm>
          <a:prstGeom prst="rect">
            <a:avLst/>
          </a:prstGeom>
          <a:solidFill>
            <a:srgbClr val="E7F6EB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837948" y="3926340"/>
            <a:ext cx="7095689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>
                <a:solidFill>
                  <a:schemeClr val="tx1"/>
                </a:solidFill>
              </a:rPr>
              <a:t>Unified Identification and Authentication System </a:t>
            </a:r>
            <a:endParaRPr lang="ru-RU" sz="850" b="1" dirty="0">
              <a:solidFill>
                <a:schemeClr val="tx1"/>
              </a:solidFill>
            </a:endParaRPr>
          </a:p>
        </p:txBody>
      </p:sp>
      <p:cxnSp>
        <p:nvCxnSpPr>
          <p:cNvPr id="126" name="Прямая соединительная линия 125"/>
          <p:cNvCxnSpPr/>
          <p:nvPr/>
        </p:nvCxnSpPr>
        <p:spPr>
          <a:xfrm>
            <a:off x="4115597" y="1296135"/>
            <a:ext cx="0" cy="795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7677" y="2043828"/>
            <a:ext cx="138821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0" b="1" dirty="0" smtClean="0"/>
              <a:t>Third Party Developments</a:t>
            </a:r>
            <a:endParaRPr lang="ru-RU" sz="850" b="1" dirty="0"/>
          </a:p>
        </p:txBody>
      </p:sp>
      <p:pic>
        <p:nvPicPr>
          <p:cNvPr id="83" name="Picture 7" descr="C:\Users\dshershavin\Desktop\1_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1125" y="2063349"/>
            <a:ext cx="572861" cy="29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Прямоугольник 100"/>
          <p:cNvSpPr/>
          <p:nvPr/>
        </p:nvSpPr>
        <p:spPr>
          <a:xfrm>
            <a:off x="4628867" y="3134436"/>
            <a:ext cx="1150960" cy="529988"/>
          </a:xfrm>
          <a:prstGeom prst="rect">
            <a:avLst/>
          </a:prstGeom>
          <a:solidFill>
            <a:srgbClr val="6FC6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4631212" y="3145266"/>
            <a:ext cx="113496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bg1"/>
              </a:buClr>
              <a:buSzPct val="120000"/>
            </a:pPr>
            <a:r>
              <a:rPr lang="en-US" sz="700" dirty="0" smtClean="0">
                <a:solidFill>
                  <a:schemeClr val="bg1"/>
                </a:solidFill>
              </a:rPr>
              <a:t>Choosing a module according to customer needs</a:t>
            </a:r>
            <a:endParaRPr lang="ru-RU" sz="700" dirty="0">
              <a:solidFill>
                <a:schemeClr val="bg1"/>
              </a:solidFill>
            </a:endParaRPr>
          </a:p>
        </p:txBody>
      </p:sp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09471" y="138448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Google Shape;234;p31"/>
          <p:cNvSpPr txBox="1"/>
          <p:nvPr/>
        </p:nvSpPr>
        <p:spPr>
          <a:xfrm>
            <a:off x="100930" y="129575"/>
            <a:ext cx="9742682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Competitive Advantage: </a:t>
            </a:r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Systemic Solution based on ND’s Modules </a:t>
            </a:r>
            <a:endParaRPr lang="en-US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58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194;p27" descr="C:\Users\dshershavin\Desktop\2_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24269"/>
            <a:ext cx="9144000" cy="419228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2"/>
          <p:cNvSpPr/>
          <p:nvPr/>
        </p:nvSpPr>
        <p:spPr>
          <a:xfrm>
            <a:off x="4859337" y="2154237"/>
            <a:ext cx="4897500" cy="185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91;p27"/>
          <p:cNvSpPr txBox="1"/>
          <p:nvPr/>
        </p:nvSpPr>
        <p:spPr>
          <a:xfrm>
            <a:off x="190398" y="0"/>
            <a:ext cx="9742682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1B81C7"/>
              </a:buClr>
              <a:buSzPts val="2000"/>
            </a:pP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13" name="Рисунок 12" descr="ЦШ - Screen Management SMART Boar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612" y="790574"/>
            <a:ext cx="4118954" cy="2600325"/>
          </a:xfrm>
          <a:prstGeom prst="rect">
            <a:avLst/>
          </a:prstGeom>
        </p:spPr>
      </p:pic>
      <p:pic>
        <p:nvPicPr>
          <p:cNvPr id="14" name="Рисунок 13" descr="ЦШ - Screen Management Noteboo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49" y="1006296"/>
            <a:ext cx="3635461" cy="198358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94395" y="4008040"/>
            <a:ext cx="229165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9450" indent="-144000" eaLnBrk="1" hangingPunct="1">
              <a:spcBef>
                <a:spcPct val="0"/>
              </a:spcBef>
              <a:spcAft>
                <a:spcPts val="300"/>
              </a:spcAft>
              <a:buClr>
                <a:schemeClr val="tx1"/>
              </a:buClr>
              <a:buSzPct val="120000"/>
              <a:buFont typeface="Arial" charset="0"/>
              <a:buChar char="•"/>
            </a:pPr>
            <a:r>
              <a:rPr lang="en-US" sz="1100" dirty="0" smtClean="0"/>
              <a:t>The solutions that proved to effectively educate children over the last 28+ years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41786" y="4002696"/>
            <a:ext cx="240890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9450" indent="-144000" eaLnBrk="1" hangingPunct="1">
              <a:spcBef>
                <a:spcPct val="0"/>
              </a:spcBef>
              <a:spcAft>
                <a:spcPts val="300"/>
              </a:spcAft>
              <a:buClr>
                <a:schemeClr val="tx1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/>
              <a:t>Holistic and systemic approach that ensure quality and sustainability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24222" y="3988991"/>
            <a:ext cx="25697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9450" indent="-144000" eaLnBrk="1" hangingPunct="1">
              <a:spcBef>
                <a:spcPct val="0"/>
              </a:spcBef>
              <a:spcAft>
                <a:spcPts val="300"/>
              </a:spcAft>
              <a:buClr>
                <a:schemeClr val="tx1"/>
              </a:buClr>
              <a:buSzPct val="120000"/>
              <a:buFont typeface="Arial" pitchFamily="34" charset="0"/>
              <a:buChar char="•"/>
            </a:pPr>
            <a:r>
              <a:rPr lang="en-US" sz="1100" dirty="0" smtClean="0"/>
              <a:t>Availability on different types of devices and platforms, in online and offline modes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029325" y="4002696"/>
            <a:ext cx="0" cy="66956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924175" y="3988991"/>
            <a:ext cx="0" cy="669562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" descr="C:\Users\dshershavin\Desktop\Рисунок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9394" y="1374405"/>
            <a:ext cx="2626161" cy="17943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6000"/>
              </a:prstClr>
            </a:outerShdw>
          </a:effectLst>
        </p:spPr>
      </p:pic>
      <p:pic>
        <p:nvPicPr>
          <p:cNvPr id="37" name="Picture 2" descr="C:\Users\dshershavin\Desktop\Рисунок8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6044" y="2666419"/>
            <a:ext cx="2297927" cy="11534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6000"/>
              </a:prstClr>
            </a:outerShdw>
          </a:effectLst>
        </p:spPr>
      </p:pic>
      <p:sp>
        <p:nvSpPr>
          <p:cNvPr id="33" name="Google Shape;191;p27"/>
          <p:cNvSpPr txBox="1"/>
          <p:nvPr/>
        </p:nvSpPr>
        <p:spPr>
          <a:xfrm>
            <a:off x="176791" y="228600"/>
            <a:ext cx="9742682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1B81C7"/>
              </a:buClr>
              <a:buSzPts val="2000"/>
            </a:pPr>
            <a:r>
              <a:rPr lang="en-US" sz="1700" b="1" dirty="0" smtClean="0">
                <a:solidFill>
                  <a:srgbClr val="0070C0"/>
                </a:solidFill>
              </a:rPr>
              <a:t>What It Will Take to Implement the Solution: </a:t>
            </a:r>
            <a:r>
              <a:rPr lang="en-US" sz="1700" dirty="0" smtClean="0">
                <a:solidFill>
                  <a:srgbClr val="0070C0"/>
                </a:solidFill>
              </a:rPr>
              <a:t>One Core – Multiple Interfaces </a:t>
            </a:r>
            <a:endParaRPr lang="ru-RU" sz="1700" dirty="0">
              <a:solidFill>
                <a:srgbClr val="0070C0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44143" y="200074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0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1445" y="1433947"/>
            <a:ext cx="4364182" cy="28898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0" y="14285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5697" y="1759528"/>
            <a:ext cx="3402794" cy="18081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 algn="ctr">
              <a:spcBef>
                <a:spcPts val="600"/>
              </a:spcBef>
              <a:spcAft>
                <a:spcPts val="300"/>
              </a:spcAf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Maxim Shirokov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spcBef>
                <a:spcPts val="600"/>
              </a:spcBef>
              <a:spcAft>
                <a:spcPts val="300"/>
              </a:spcAft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spcBef>
                <a:spcPts val="300"/>
              </a:spcBef>
              <a:spcAft>
                <a:spcPts val="300"/>
              </a:spcAft>
            </a:pPr>
            <a:r>
              <a:rPr lang="en-US" sz="1200" dirty="0" smtClean="0">
                <a:latin typeface="Arial" pitchFamily="34" charset="0"/>
                <a:cs typeface="Arial" pitchFamily="34" charset="0"/>
                <a:hlinkClick r:id="rId4"/>
              </a:rPr>
              <a:t>m.shirokov@nd.ru</a:t>
            </a: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spcBef>
                <a:spcPts val="300"/>
              </a:spcBef>
              <a:spcAft>
                <a:spcPts val="300"/>
              </a:spcAft>
            </a:pPr>
            <a:endParaRPr lang="ru-RU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ctr">
              <a:spcBef>
                <a:spcPts val="300"/>
              </a:spcBef>
              <a:spcAft>
                <a:spcPts val="300"/>
              </a:spcAft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+7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.903.797.1863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300"/>
              </a:spcBef>
              <a:spcAft>
                <a:spcPts val="300"/>
              </a:spcAft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98352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7E2"/>
                </a:solidFill>
                <a:latin typeface="Arial" pitchFamily="34" charset="0"/>
                <a:cs typeface="Arial" pitchFamily="34" charset="0"/>
              </a:rPr>
              <a:t>Thank You for Your Attention</a:t>
            </a:r>
            <a:endParaRPr lang="ru-RU" sz="2800" b="1" dirty="0" smtClean="0">
              <a:solidFill>
                <a:srgbClr val="0077E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4144" y="200074"/>
            <a:ext cx="828092" cy="3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598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6803</TotalTime>
  <Words>1068</Words>
  <Application>Microsoft Office PowerPoint</Application>
  <PresentationFormat>Экран (16:9)</PresentationFormat>
  <Paragraphs>165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Pavel Bakunin</dc:creator>
  <cp:lastModifiedBy>Maxim Shirokov</cp:lastModifiedBy>
  <cp:revision>152</cp:revision>
  <dcterms:modified xsi:type="dcterms:W3CDTF">2020-06-29T11:41:23Z</dcterms:modified>
</cp:coreProperties>
</file>